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handoutMasterIdLst>
    <p:handoutMasterId r:id="rId9"/>
  </p:handoutMasterIdLst>
  <p:sldIdLst>
    <p:sldId id="256" r:id="rId2"/>
    <p:sldId id="262" r:id="rId3"/>
    <p:sldId id="264" r:id="rId4"/>
    <p:sldId id="258" r:id="rId5"/>
    <p:sldId id="268" r:id="rId6"/>
    <p:sldId id="266" r:id="rId7"/>
    <p:sldId id="265" r:id="rId8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69" d="100"/>
          <a:sy n="69" d="100"/>
        </p:scale>
        <p:origin x="48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8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User</a:t>
            </a:r>
            <a:r>
              <a:rPr lang="en-US" baseline="0" dirty="0" smtClean="0"/>
              <a:t> </a:t>
            </a:r>
            <a:r>
              <a:rPr lang="en-US" dirty="0" smtClean="0"/>
              <a:t>Ages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5631382434243453E-2"/>
          <c:y val="3.3778984523486287E-2"/>
          <c:w val="0.91118462160148195"/>
          <c:h val="0.695150220570840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User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Age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57-405E-A8E7-D85727BFC9C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User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Age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57-405E-A8E7-D85727BFC9C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User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Age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57-405E-A8E7-D85727BFC9C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User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Age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B57-405E-A8E7-D85727BFC9C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User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Age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57-405E-A8E7-D85727BFC9C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User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Age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B57-405E-A8E7-D85727BFC9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8066632"/>
        <c:axId val="2118070488"/>
      </c:barChart>
      <c:catAx>
        <c:axId val="2118066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8070488"/>
        <c:crosses val="autoZero"/>
        <c:auto val="1"/>
        <c:lblAlgn val="ctr"/>
        <c:lblOffset val="100"/>
        <c:noMultiLvlLbl val="0"/>
      </c:catAx>
      <c:valAx>
        <c:axId val="21180704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806663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14460542145745714"/>
          <c:y val="0.83794617439252261"/>
          <c:w val="0.76062279556930845"/>
          <c:h val="0.1517087596446549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Previous Game Experience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979-484E-B8FB-54849571AA4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979-484E-B8FB-54849571AA4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0.33329999999999999</c:v>
                </c:pt>
                <c:pt idx="1">
                  <c:v>0.66659999999999997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94-4B2E-B0E0-10B6B1836B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Web App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Χρηστικότητα</c:v>
                </c:pt>
                <c:pt idx="1">
                  <c:v>Ελκυστικότητα</c:v>
                </c:pt>
                <c:pt idx="2">
                  <c:v>Ικανοποίηση/Αποδοχή</c:v>
                </c:pt>
                <c:pt idx="3">
                  <c:v>Αποτελεσματικότητα Μετάδοσης Γνώσεων</c:v>
                </c:pt>
                <c:pt idx="4">
                  <c:v>Επίβλεψη Προόδου Στο Παιχνίδι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3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22-41BB-ACC9-7025F6C2EC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Mobile App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Χρηστικότητα</c:v>
                </c:pt>
                <c:pt idx="1">
                  <c:v>Ελκυστικότητα</c:v>
                </c:pt>
                <c:pt idx="2">
                  <c:v>Ικανοποίηση/Αποδοχή</c:v>
                </c:pt>
                <c:pt idx="3">
                  <c:v>Αποτελεσματικότητα Μετάδοσης Γνώσεων</c:v>
                </c:pt>
                <c:pt idx="4">
                  <c:v>Επίβλεψη Προόδου Στο Παιχνίδι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3.5</c:v>
                </c:pt>
                <c:pt idx="1">
                  <c:v>3</c:v>
                </c:pt>
                <c:pt idx="2">
                  <c:v>4.5</c:v>
                </c:pt>
                <c:pt idx="3">
                  <c:v>2.5</c:v>
                </c:pt>
                <c:pt idx="4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F22-41BB-ACC9-7025F6C2EC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54504808"/>
        <c:axId val="354511368"/>
      </c:barChart>
      <c:catAx>
        <c:axId val="354504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4511368"/>
        <c:crosses val="autoZero"/>
        <c:auto val="1"/>
        <c:lblAlgn val="ctr"/>
        <c:lblOffset val="100"/>
        <c:noMultiLvlLbl val="0"/>
      </c:catAx>
      <c:valAx>
        <c:axId val="3545113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4504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50" dirty="0" smtClean="0"/>
              <a:t>H</a:t>
            </a:r>
            <a:r>
              <a:rPr lang="el-GR" sz="1050" baseline="0" dirty="0" smtClean="0"/>
              <a:t> ανταμοιβή  πόντων αποτέλεσε κίνητρο για ενασχόληση με το παιχνίδι;</a:t>
            </a:r>
          </a:p>
          <a:p>
            <a:pPr>
              <a:defRPr/>
            </a:pPr>
            <a:endParaRPr lang="en-US" sz="105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Ναι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Ανταμοιβή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6D-4F60-8783-BCEEF3CB15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Όχι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Ανταμοιβή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6D-4F60-8783-BCEEF3CB15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5241728"/>
        <c:axId val="545242384"/>
      </c:barChart>
      <c:catAx>
        <c:axId val="545241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5242384"/>
        <c:crosses val="autoZero"/>
        <c:auto val="1"/>
        <c:lblAlgn val="ctr"/>
        <c:lblOffset val="100"/>
        <c:noMultiLvlLbl val="0"/>
      </c:catAx>
      <c:valAx>
        <c:axId val="545242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5241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l-GR" sz="1050" baseline="0" dirty="0" smtClean="0"/>
              <a:t>Το αίσθημα συνεισφοράς αποτέλεσε κίνητρο για ενασχόληση με το παιχνίδι;</a:t>
            </a:r>
          </a:p>
          <a:p>
            <a:pPr>
              <a:defRPr/>
            </a:pPr>
            <a:endParaRPr lang="en-US" sz="105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Ναι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Συνεισφορά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26-4EEB-BBF8-1F84CA9E93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Όχι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Συνεισφορά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26-4EEB-BBF8-1F84CA9E93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5241728"/>
        <c:axId val="545242384"/>
      </c:barChart>
      <c:catAx>
        <c:axId val="545241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5242384"/>
        <c:crosses val="autoZero"/>
        <c:auto val="1"/>
        <c:lblAlgn val="ctr"/>
        <c:lblOffset val="100"/>
        <c:noMultiLvlLbl val="0"/>
      </c:catAx>
      <c:valAx>
        <c:axId val="545242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5241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l-GR" sz="1050" baseline="0" dirty="0" smtClean="0"/>
              <a:t>Η γνώση της προόδου (συνολική απόσταση/ πόντοι) αποτέλεσε κίνητρο για ενασχόληση με το παιχνίδι;</a:t>
            </a:r>
            <a:endParaRPr lang="en-US" sz="105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4545335675446304E-2"/>
          <c:y val="0.2858055868665364"/>
          <c:w val="0.86237269694966101"/>
          <c:h val="0.4572669449316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Ναι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Γνώση Προόδου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72-4EA4-9D89-CB4F9E6441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Όχι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1"/>
                <c:pt idx="0">
                  <c:v>Γνώση Προόδου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72-4EA4-9D89-CB4F9E6441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5241728"/>
        <c:axId val="545242384"/>
      </c:barChart>
      <c:catAx>
        <c:axId val="545241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5242384"/>
        <c:crosses val="autoZero"/>
        <c:auto val="1"/>
        <c:lblAlgn val="ctr"/>
        <c:lblOffset val="100"/>
        <c:noMultiLvlLbl val="0"/>
      </c:catAx>
      <c:valAx>
        <c:axId val="545242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5241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63326-99B8-4693-9751-F045A29BB19D}" type="datetimeFigureOut">
              <a:rPr lang="el-GR" smtClean="0"/>
              <a:t>28/4/2018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45746-3B5B-405C-BF66-F304A0175F4C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6411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DDA8-3EF6-4977-9648-F584DE21C154}" type="datetimeFigureOut">
              <a:rPr lang="el-GR" smtClean="0"/>
              <a:t>28/4/2018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F789-F8AC-4158-962F-3307BC77940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01121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DDA8-3EF6-4977-9648-F584DE21C154}" type="datetimeFigureOut">
              <a:rPr lang="el-GR" smtClean="0"/>
              <a:t>28/4/2018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F789-F8AC-4158-962F-3307BC77940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71067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DDA8-3EF6-4977-9648-F584DE21C154}" type="datetimeFigureOut">
              <a:rPr lang="el-GR" smtClean="0"/>
              <a:t>28/4/2018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F789-F8AC-4158-962F-3307BC77940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16594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DDA8-3EF6-4977-9648-F584DE21C154}" type="datetimeFigureOut">
              <a:rPr lang="el-GR" smtClean="0"/>
              <a:t>28/4/2018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F789-F8AC-4158-962F-3307BC77940F}" type="slidenum">
              <a:rPr lang="el-GR" smtClean="0"/>
              <a:t>‹#›</a:t>
            </a:fld>
            <a:endParaRPr lang="el-G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1249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DDA8-3EF6-4977-9648-F584DE21C154}" type="datetimeFigureOut">
              <a:rPr lang="el-GR" smtClean="0"/>
              <a:t>28/4/2018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F789-F8AC-4158-962F-3307BC77940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17695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DDA8-3EF6-4977-9648-F584DE21C154}" type="datetimeFigureOut">
              <a:rPr lang="el-GR" smtClean="0"/>
              <a:t>28/4/2018</a:t>
            </a:fld>
            <a:endParaRPr lang="el-G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F789-F8AC-4158-962F-3307BC77940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9516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DDA8-3EF6-4977-9648-F584DE21C154}" type="datetimeFigureOut">
              <a:rPr lang="el-GR" smtClean="0"/>
              <a:t>28/4/2018</a:t>
            </a:fld>
            <a:endParaRPr lang="el-G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F789-F8AC-4158-962F-3307BC77940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76690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DDA8-3EF6-4977-9648-F584DE21C154}" type="datetimeFigureOut">
              <a:rPr lang="el-GR" smtClean="0"/>
              <a:t>28/4/2018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F789-F8AC-4158-962F-3307BC77940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964442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DDA8-3EF6-4977-9648-F584DE21C154}" type="datetimeFigureOut">
              <a:rPr lang="el-GR" smtClean="0"/>
              <a:t>28/4/2018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F789-F8AC-4158-962F-3307BC77940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5249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DDA8-3EF6-4977-9648-F584DE21C154}" type="datetimeFigureOut">
              <a:rPr lang="el-GR" smtClean="0"/>
              <a:t>28/4/2018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F789-F8AC-4158-962F-3307BC77940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95863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DDA8-3EF6-4977-9648-F584DE21C154}" type="datetimeFigureOut">
              <a:rPr lang="el-GR" smtClean="0"/>
              <a:t>28/4/2018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F789-F8AC-4158-962F-3307BC77940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27697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DDA8-3EF6-4977-9648-F584DE21C154}" type="datetimeFigureOut">
              <a:rPr lang="el-GR" smtClean="0"/>
              <a:t>28/4/2018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F789-F8AC-4158-962F-3307BC77940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1944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DDA8-3EF6-4977-9648-F584DE21C154}" type="datetimeFigureOut">
              <a:rPr lang="el-GR" smtClean="0"/>
              <a:t>28/4/2018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F789-F8AC-4158-962F-3307BC77940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4432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DDA8-3EF6-4977-9648-F584DE21C154}" type="datetimeFigureOut">
              <a:rPr lang="el-GR" smtClean="0"/>
              <a:t>28/4/2018</a:t>
            </a:fld>
            <a:endParaRPr lang="el-G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F789-F8AC-4158-962F-3307BC77940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47346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DDA8-3EF6-4977-9648-F584DE21C154}" type="datetimeFigureOut">
              <a:rPr lang="el-GR" smtClean="0"/>
              <a:t>28/4/2018</a:t>
            </a:fld>
            <a:endParaRPr lang="el-G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F789-F8AC-4158-962F-3307BC77940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47930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DDA8-3EF6-4977-9648-F584DE21C154}" type="datetimeFigureOut">
              <a:rPr lang="el-GR" smtClean="0"/>
              <a:t>28/4/2018</a:t>
            </a:fld>
            <a:endParaRPr lang="el-G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F789-F8AC-4158-962F-3307BC77940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2505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2DDA8-3EF6-4977-9648-F584DE21C154}" type="datetimeFigureOut">
              <a:rPr lang="el-GR" smtClean="0"/>
              <a:t>28/4/2018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0F789-F8AC-4158-962F-3307BC77940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5444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2B2DDA8-3EF6-4977-9648-F584DE21C154}" type="datetimeFigureOut">
              <a:rPr lang="el-GR" smtClean="0"/>
              <a:t>28/4/2018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0F789-F8AC-4158-962F-3307BC77940F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634660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1"/>
            <a:ext cx="8825658" cy="2768600"/>
          </a:xfrm>
        </p:spPr>
        <p:txBody>
          <a:bodyPr/>
          <a:lstStyle/>
          <a:p>
            <a:r>
              <a:rPr lang="el-GR" dirty="0" smtClean="0"/>
              <a:t>ΣΔΥ</a:t>
            </a:r>
            <a:r>
              <a:rPr lang="en-US" dirty="0" smtClean="0"/>
              <a:t>60 – </a:t>
            </a:r>
            <a:r>
              <a:rPr lang="el-GR" dirty="0" smtClean="0"/>
              <a:t>ΓΕ5</a:t>
            </a:r>
            <a:endParaRPr lang="el-G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351867"/>
            <a:ext cx="8825658" cy="2218265"/>
          </a:xfrm>
        </p:spPr>
        <p:txBody>
          <a:bodyPr/>
          <a:lstStyle/>
          <a:p>
            <a:endParaRPr lang="en-US" dirty="0" smtClean="0"/>
          </a:p>
          <a:p>
            <a:r>
              <a:rPr lang="el-GR" dirty="0" smtClean="0"/>
              <a:t>ΟΜΑΔΑ Ζ</a:t>
            </a:r>
            <a:r>
              <a:rPr lang="en-US" dirty="0" smtClean="0"/>
              <a:t>:</a:t>
            </a:r>
            <a:endParaRPr lang="el-GR" dirty="0" smtClean="0"/>
          </a:p>
          <a:p>
            <a:r>
              <a:rPr lang="el-GR" dirty="0" err="1" smtClean="0"/>
              <a:t>ΑραβανΗς</a:t>
            </a:r>
            <a:r>
              <a:rPr lang="el-GR" dirty="0" smtClean="0"/>
              <a:t> </a:t>
            </a:r>
            <a:r>
              <a:rPr lang="el-GR" dirty="0" err="1" smtClean="0"/>
              <a:t>ΙωΑννης</a:t>
            </a:r>
            <a:r>
              <a:rPr lang="el-GR" dirty="0" smtClean="0"/>
              <a:t> 						116703</a:t>
            </a:r>
          </a:p>
          <a:p>
            <a:r>
              <a:rPr lang="el-GR" dirty="0" err="1" smtClean="0"/>
              <a:t>ΚωνστΑνταρος</a:t>
            </a:r>
            <a:r>
              <a:rPr lang="el-GR" dirty="0" smtClean="0"/>
              <a:t> </a:t>
            </a:r>
            <a:r>
              <a:rPr lang="el-GR" dirty="0" err="1" smtClean="0"/>
              <a:t>ΠαναγιΩτης</a:t>
            </a:r>
            <a:r>
              <a:rPr lang="el-GR" dirty="0" smtClean="0"/>
              <a:t>		</a:t>
            </a:r>
            <a:r>
              <a:rPr lang="en-US" dirty="0" smtClean="0"/>
              <a:t>		</a:t>
            </a:r>
            <a:r>
              <a:rPr lang="el-GR" dirty="0" smtClean="0"/>
              <a:t>115876</a:t>
            </a:r>
          </a:p>
          <a:p>
            <a:r>
              <a:rPr lang="el-GR" dirty="0" err="1" smtClean="0"/>
              <a:t>ΣκΙκος</a:t>
            </a:r>
            <a:r>
              <a:rPr lang="el-GR" dirty="0" smtClean="0"/>
              <a:t> </a:t>
            </a:r>
            <a:r>
              <a:rPr lang="el-GR" dirty="0" err="1" smtClean="0"/>
              <a:t>ΓεΩργιος</a:t>
            </a:r>
            <a:r>
              <a:rPr lang="el-GR" dirty="0" smtClean="0"/>
              <a:t>							</a:t>
            </a:r>
            <a:r>
              <a:rPr lang="en-US" dirty="0" smtClean="0"/>
              <a:t>116752</a:t>
            </a:r>
            <a:endParaRPr lang="el-GR" dirty="0" smtClean="0"/>
          </a:p>
          <a:p>
            <a:endParaRPr lang="el-GR" dirty="0" smtClean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51460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18882"/>
          </a:xfrm>
        </p:spPr>
        <p:txBody>
          <a:bodyPr/>
          <a:lstStyle/>
          <a:p>
            <a:r>
              <a:rPr lang="en-US" dirty="0" smtClean="0"/>
              <a:t>Desktop Application</a:t>
            </a:r>
            <a:endParaRPr lang="en-US" dirty="0"/>
          </a:p>
        </p:txBody>
      </p:sp>
      <p:pic>
        <p:nvPicPr>
          <p:cNvPr id="12" name="Picture 11" descr="web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32" y="1629834"/>
            <a:ext cx="5367867" cy="1794933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519111" y="3484034"/>
            <a:ext cx="5197212" cy="414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sz="1800" dirty="0" smtClean="0"/>
              <a:t>Επιλογή Χρήστη</a:t>
            </a:r>
            <a:endParaRPr lang="en-US" sz="1800" dirty="0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43188" y="5644833"/>
            <a:ext cx="5416020" cy="54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sz="1800" dirty="0" smtClean="0"/>
              <a:t>Επιβράβευση</a:t>
            </a:r>
            <a:endParaRPr lang="en-US" sz="1800" dirty="0"/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6266656" y="3452665"/>
            <a:ext cx="5416020" cy="54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sz="1800" dirty="0" smtClean="0"/>
              <a:t>Σχεδιασμός Διαδρομής &amp; Κατηγοριοποίηση</a:t>
            </a:r>
            <a:endParaRPr lang="en-US" sz="1800" dirty="0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6266656" y="5644833"/>
            <a:ext cx="5416020" cy="54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sz="1800" dirty="0" smtClean="0"/>
              <a:t>Ανάκτηση Χαρτογράφησης Ανά Κατηγορία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88" y="1629834"/>
            <a:ext cx="5308972" cy="17929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88" y="3930796"/>
            <a:ext cx="5308972" cy="17140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732" y="3930796"/>
            <a:ext cx="5391944" cy="168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5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8082"/>
          </a:xfrm>
        </p:spPr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8" name="Picture 7" descr="mobilepcon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577" y="1541831"/>
            <a:ext cx="2225546" cy="4013200"/>
          </a:xfrm>
          <a:prstGeom prst="rect">
            <a:avLst/>
          </a:prstGeom>
        </p:spPr>
      </p:pic>
      <p:sp>
        <p:nvSpPr>
          <p:cNvPr id="6" name="Content Placeholder 3"/>
          <p:cNvSpPr txBox="1">
            <a:spLocks/>
          </p:cNvSpPr>
          <p:nvPr/>
        </p:nvSpPr>
        <p:spPr>
          <a:xfrm>
            <a:off x="646111" y="5659786"/>
            <a:ext cx="2353120" cy="414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sz="1800" dirty="0" smtClean="0"/>
              <a:t>Επιλογή Χρήστη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47" y="1541831"/>
            <a:ext cx="2257425" cy="401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533" y="1541831"/>
            <a:ext cx="2257425" cy="401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720" y="1541832"/>
            <a:ext cx="2257425" cy="4013200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6489872" y="5739889"/>
            <a:ext cx="2353120" cy="414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sz="1800" dirty="0" smtClean="0"/>
              <a:t>Επιβράβευση</a:t>
            </a:r>
            <a:endParaRPr lang="en-US" sz="1800" dirty="0"/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3545685" y="5700068"/>
            <a:ext cx="2483074" cy="4148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sz="1800" dirty="0" smtClean="0"/>
              <a:t>Κατηγοριοποίηση</a:t>
            </a:r>
            <a:endParaRPr lang="en-US" sz="1800" dirty="0"/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9483577" y="5700068"/>
            <a:ext cx="2353120" cy="414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sz="1800" dirty="0" smtClean="0"/>
              <a:t>Σχεδιασμός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8037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49511"/>
          </a:xfrm>
        </p:spPr>
        <p:txBody>
          <a:bodyPr/>
          <a:lstStyle/>
          <a:p>
            <a:r>
              <a:rPr lang="en-US" dirty="0" smtClean="0"/>
              <a:t>User Background</a:t>
            </a:r>
            <a:r>
              <a:rPr lang="el-GR" dirty="0" smtClean="0"/>
              <a:t> </a:t>
            </a:r>
            <a:endParaRPr lang="el-GR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42284457"/>
              </p:ext>
            </p:extLst>
          </p:nvPr>
        </p:nvGraphicFramePr>
        <p:xfrm>
          <a:off x="646111" y="1206860"/>
          <a:ext cx="10656889" cy="2476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09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6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79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15378">
                  <a:extLst>
                    <a:ext uri="{9D8B030D-6E8A-4147-A177-3AD203B41FA5}">
                      <a16:colId xmlns:a16="http://schemas.microsoft.com/office/drawing/2014/main" val="4208644152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5020">
                <a:tc>
                  <a:txBody>
                    <a:bodyPr/>
                    <a:lstStyle/>
                    <a:p>
                      <a:r>
                        <a:rPr lang="en-US" dirty="0" smtClean="0"/>
                        <a:t>Users</a:t>
                      </a:r>
                      <a:endParaRPr lang="el-GR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Genre</a:t>
                      </a:r>
                      <a:endParaRPr lang="el-GR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l-GR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l-GR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VR Game Experience</a:t>
                      </a:r>
                      <a:endParaRPr lang="el-GR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Transport</a:t>
                      </a:r>
                      <a:r>
                        <a:rPr lang="en-US" baseline="0" dirty="0" smtClean="0"/>
                        <a:t> Means</a:t>
                      </a:r>
                      <a:endParaRPr lang="el-GR" dirty="0"/>
                    </a:p>
                  </a:txBody>
                  <a:tcPr marL="44925" marR="449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2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user1</a:t>
                      </a:r>
                      <a:endParaRPr lang="el-GR" sz="1600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Male </a:t>
                      </a:r>
                      <a:endParaRPr lang="el-GR" sz="1600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George</a:t>
                      </a:r>
                      <a:endParaRPr lang="el-GR" sz="1600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l-GR" sz="1600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Yes</a:t>
                      </a:r>
                      <a:endParaRPr lang="el-GR" sz="1600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Pedestrian</a:t>
                      </a:r>
                      <a:endParaRPr lang="el-GR" sz="1600" dirty="0"/>
                    </a:p>
                  </a:txBody>
                  <a:tcPr marL="44925" marR="449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02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user2</a:t>
                      </a:r>
                      <a:endParaRPr lang="el-GR" sz="1600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Female</a:t>
                      </a:r>
                      <a:endParaRPr lang="el-GR" sz="1600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Eleni</a:t>
                      </a:r>
                      <a:endParaRPr lang="el-GR" sz="1600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35</a:t>
                      </a:r>
                      <a:endParaRPr lang="el-GR" sz="1600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Yes</a:t>
                      </a:r>
                      <a:endParaRPr lang="el-GR" sz="1600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Bicycle </a:t>
                      </a:r>
                      <a:endParaRPr lang="el-GR" sz="1600" dirty="0"/>
                    </a:p>
                  </a:txBody>
                  <a:tcPr marL="44925" marR="449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02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user3</a:t>
                      </a:r>
                      <a:endParaRPr lang="el-GR" sz="1600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Male</a:t>
                      </a:r>
                      <a:endParaRPr lang="el-GR" sz="1600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John</a:t>
                      </a:r>
                      <a:endParaRPr lang="el-GR" sz="1600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30</a:t>
                      </a:r>
                      <a:endParaRPr lang="el-GR" sz="1600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Yes</a:t>
                      </a:r>
                      <a:endParaRPr lang="el-GR" sz="1600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Wheelchair</a:t>
                      </a:r>
                      <a:endParaRPr lang="el-GR" sz="1600" dirty="0"/>
                    </a:p>
                  </a:txBody>
                  <a:tcPr marL="44925" marR="449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02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user4</a:t>
                      </a:r>
                      <a:endParaRPr lang="el-GR" sz="1600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Female</a:t>
                      </a:r>
                      <a:endParaRPr lang="el-GR" sz="1600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Maria</a:t>
                      </a:r>
                      <a:endParaRPr lang="el-GR" sz="1600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25</a:t>
                      </a:r>
                      <a:endParaRPr lang="el-GR" sz="1600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Yes</a:t>
                      </a:r>
                      <a:endParaRPr lang="el-GR" sz="1600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Wheelchair</a:t>
                      </a:r>
                      <a:endParaRPr lang="el-GR" sz="1600" dirty="0"/>
                    </a:p>
                  </a:txBody>
                  <a:tcPr marL="44925" marR="449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02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user5</a:t>
                      </a:r>
                      <a:endParaRPr lang="el-GR" sz="1600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Male</a:t>
                      </a:r>
                      <a:endParaRPr lang="el-GR" sz="1600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Panagiotis</a:t>
                      </a:r>
                      <a:endParaRPr lang="el-GR" sz="1600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40</a:t>
                      </a:r>
                      <a:endParaRPr lang="el-GR" sz="1600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</a:t>
                      </a:r>
                      <a:endParaRPr lang="el-GR" sz="1600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Bicycle</a:t>
                      </a:r>
                      <a:endParaRPr lang="el-GR" sz="1600" dirty="0"/>
                    </a:p>
                  </a:txBody>
                  <a:tcPr marL="44925" marR="449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097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user6</a:t>
                      </a:r>
                      <a:endParaRPr lang="el-GR" sz="1600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Female</a:t>
                      </a:r>
                      <a:endParaRPr lang="el-GR" sz="1600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Niki</a:t>
                      </a:r>
                      <a:endParaRPr lang="el-GR" sz="1600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28</a:t>
                      </a:r>
                      <a:endParaRPr lang="el-GR" sz="1600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</a:t>
                      </a:r>
                      <a:endParaRPr lang="el-GR" sz="1600" dirty="0"/>
                    </a:p>
                  </a:txBody>
                  <a:tcPr marL="44925" marR="4492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Pedestrian</a:t>
                      </a:r>
                      <a:endParaRPr lang="el-GR" sz="1600" dirty="0"/>
                    </a:p>
                  </a:txBody>
                  <a:tcPr marL="44925" marR="449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2" name="Content Placeholder 21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884473993"/>
              </p:ext>
            </p:extLst>
          </p:nvPr>
        </p:nvGraphicFramePr>
        <p:xfrm>
          <a:off x="646111" y="3962400"/>
          <a:ext cx="4573589" cy="2771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804235390"/>
              </p:ext>
            </p:extLst>
          </p:nvPr>
        </p:nvGraphicFramePr>
        <p:xfrm>
          <a:off x="5219700" y="3962400"/>
          <a:ext cx="5867400" cy="260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9687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6111" y="1571886"/>
            <a:ext cx="8677997" cy="544782"/>
          </a:xfrm>
        </p:spPr>
        <p:txBody>
          <a:bodyPr/>
          <a:lstStyle/>
          <a:p>
            <a:r>
              <a:rPr lang="el-GR" dirty="0" smtClean="0"/>
              <a:t>Εντυπώσεις</a:t>
            </a:r>
            <a:r>
              <a:rPr lang="el-GR" dirty="0" smtClean="0"/>
              <a:t> </a:t>
            </a:r>
            <a:r>
              <a:rPr lang="el-GR" dirty="0" smtClean="0"/>
              <a:t>μετά το πέρας της χρήσης</a:t>
            </a:r>
            <a:r>
              <a:rPr lang="en-US" dirty="0" smtClean="0"/>
              <a:t> </a:t>
            </a:r>
            <a:r>
              <a:rPr lang="el-GR" dirty="0" smtClean="0"/>
              <a:t>της εφαρμογής</a:t>
            </a:r>
            <a:endParaRPr lang="en-US" dirty="0" smtClean="0"/>
          </a:p>
          <a:p>
            <a:pPr marL="0" indent="0">
              <a:buNone/>
            </a:pPr>
            <a:endParaRPr lang="el-GR" dirty="0" smtClean="0"/>
          </a:p>
          <a:p>
            <a:endParaRPr lang="el-GR" dirty="0" smtClean="0"/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46111" y="452718"/>
            <a:ext cx="9404723" cy="9527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User Experience</a:t>
            </a:r>
            <a:endParaRPr lang="el-GR" dirty="0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774673342"/>
              </p:ext>
            </p:extLst>
          </p:nvPr>
        </p:nvGraphicFramePr>
        <p:xfrm>
          <a:off x="646111" y="2116669"/>
          <a:ext cx="10927822" cy="4089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46236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72229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l-GR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30597964"/>
              </p:ext>
            </p:extLst>
          </p:nvPr>
        </p:nvGraphicFramePr>
        <p:xfrm>
          <a:off x="646111" y="1324947"/>
          <a:ext cx="3242656" cy="2655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ontent Placeholder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92040629"/>
              </p:ext>
            </p:extLst>
          </p:nvPr>
        </p:nvGraphicFramePr>
        <p:xfrm>
          <a:off x="4291725" y="1324946"/>
          <a:ext cx="3242656" cy="2655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ontent Placeholder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65873737"/>
              </p:ext>
            </p:extLst>
          </p:nvPr>
        </p:nvGraphicFramePr>
        <p:xfrm>
          <a:off x="7937339" y="1324945"/>
          <a:ext cx="3242656" cy="2655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01182186"/>
              </p:ext>
            </p:extLst>
          </p:nvPr>
        </p:nvGraphicFramePr>
        <p:xfrm>
          <a:off x="646111" y="4152184"/>
          <a:ext cx="10533883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6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9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089">
                  <a:extLst>
                    <a:ext uri="{9D8B030D-6E8A-4147-A177-3AD203B41FA5}">
                      <a16:colId xmlns:a16="http://schemas.microsoft.com/office/drawing/2014/main" val="3083692528"/>
                    </a:ext>
                  </a:extLst>
                </a:gridCol>
                <a:gridCol w="17303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490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26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Users</a:t>
                      </a:r>
                      <a:endParaRPr lang="el-GR" sz="1400" dirty="0"/>
                    </a:p>
                  </a:txBody>
                  <a:tcPr marL="73969" marR="7396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Distance Covered</a:t>
                      </a:r>
                      <a:endParaRPr lang="el-GR" sz="1400" dirty="0"/>
                    </a:p>
                  </a:txBody>
                  <a:tcPr marL="73969" marR="7396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Total</a:t>
                      </a:r>
                      <a:r>
                        <a:rPr lang="en-US" sz="1400" baseline="0" dirty="0" smtClean="0"/>
                        <a:t> Points Granted</a:t>
                      </a:r>
                      <a:endParaRPr lang="el-GR" sz="1400" dirty="0"/>
                    </a:p>
                  </a:txBody>
                  <a:tcPr marL="73969" marR="7396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Means</a:t>
                      </a:r>
                      <a:r>
                        <a:rPr lang="en-US" sz="1400" baseline="0" dirty="0" smtClean="0"/>
                        <a:t> of Travel</a:t>
                      </a:r>
                      <a:endParaRPr lang="el-GR" sz="1400" dirty="0"/>
                    </a:p>
                  </a:txBody>
                  <a:tcPr marL="73969" marR="7396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Path</a:t>
                      </a:r>
                      <a:r>
                        <a:rPr lang="en-US" sz="1400" baseline="0" dirty="0" smtClean="0"/>
                        <a:t> Uploaded</a:t>
                      </a:r>
                      <a:endParaRPr lang="el-GR" sz="1400" dirty="0"/>
                    </a:p>
                  </a:txBody>
                  <a:tcPr marL="73969" marR="7396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User1</a:t>
                      </a:r>
                      <a:endParaRPr lang="el-GR" sz="1400" dirty="0"/>
                    </a:p>
                  </a:txBody>
                  <a:tcPr marL="73969" marR="7396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756m</a:t>
                      </a:r>
                      <a:endParaRPr lang="el-GR" sz="1400" dirty="0"/>
                    </a:p>
                  </a:txBody>
                  <a:tcPr marL="73969" marR="73969"/>
                </a:tc>
                <a:tc>
                  <a:txBody>
                    <a:bodyPr/>
                    <a:lstStyle/>
                    <a:p>
                      <a:r>
                        <a:rPr lang="el-GR" sz="1400" dirty="0" smtClean="0"/>
                        <a:t>700</a:t>
                      </a:r>
                      <a:endParaRPr lang="el-GR" sz="1400" dirty="0"/>
                    </a:p>
                  </a:txBody>
                  <a:tcPr marL="73969" marR="7396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Pedestrian</a:t>
                      </a:r>
                      <a:endParaRPr lang="el-GR" sz="1400" dirty="0"/>
                    </a:p>
                  </a:txBody>
                  <a:tcPr marL="73969" marR="7396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l-GR" sz="1400" dirty="0"/>
                    </a:p>
                  </a:txBody>
                  <a:tcPr marL="73969" marR="739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User2</a:t>
                      </a:r>
                      <a:endParaRPr lang="el-GR" sz="1400" dirty="0"/>
                    </a:p>
                  </a:txBody>
                  <a:tcPr marL="73969" marR="7396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1,500m</a:t>
                      </a:r>
                      <a:endParaRPr lang="el-GR" sz="1400" dirty="0"/>
                    </a:p>
                  </a:txBody>
                  <a:tcPr marL="73969" marR="73969"/>
                </a:tc>
                <a:tc>
                  <a:txBody>
                    <a:bodyPr/>
                    <a:lstStyle/>
                    <a:p>
                      <a:r>
                        <a:rPr lang="el-GR" sz="1400" dirty="0" smtClean="0"/>
                        <a:t>1500</a:t>
                      </a:r>
                      <a:endParaRPr lang="el-GR" sz="1400" dirty="0"/>
                    </a:p>
                  </a:txBody>
                  <a:tcPr marL="73969" marR="7396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Bicycle</a:t>
                      </a:r>
                      <a:endParaRPr lang="el-GR" sz="1400" dirty="0"/>
                    </a:p>
                  </a:txBody>
                  <a:tcPr marL="73969" marR="7396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l-GR" sz="1400" dirty="0"/>
                    </a:p>
                  </a:txBody>
                  <a:tcPr marL="73969" marR="739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6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User3</a:t>
                      </a:r>
                      <a:endParaRPr lang="el-GR" sz="1400" dirty="0"/>
                    </a:p>
                  </a:txBody>
                  <a:tcPr marL="73969" marR="7396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200m</a:t>
                      </a:r>
                      <a:endParaRPr lang="el-GR" sz="1400" dirty="0"/>
                    </a:p>
                  </a:txBody>
                  <a:tcPr marL="73969" marR="73969"/>
                </a:tc>
                <a:tc>
                  <a:txBody>
                    <a:bodyPr/>
                    <a:lstStyle/>
                    <a:p>
                      <a:r>
                        <a:rPr lang="el-GR" sz="1400" dirty="0" smtClean="0"/>
                        <a:t>200</a:t>
                      </a:r>
                      <a:endParaRPr lang="el-GR" sz="1400" dirty="0"/>
                    </a:p>
                  </a:txBody>
                  <a:tcPr marL="73969" marR="7396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</a:t>
                      </a:r>
                      <a:r>
                        <a:rPr lang="en-US" sz="1400" baseline="0" dirty="0" smtClean="0"/>
                        <a:t>heelchair</a:t>
                      </a:r>
                      <a:endParaRPr lang="el-GR" sz="1400" dirty="0"/>
                    </a:p>
                  </a:txBody>
                  <a:tcPr marL="73969" marR="7396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l-GR" sz="1400" dirty="0"/>
                    </a:p>
                  </a:txBody>
                  <a:tcPr marL="73969" marR="739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6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User4</a:t>
                      </a:r>
                      <a:endParaRPr lang="el-GR" sz="1400" dirty="0"/>
                    </a:p>
                  </a:txBody>
                  <a:tcPr marL="73969" marR="7396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1,100m</a:t>
                      </a:r>
                      <a:endParaRPr lang="el-GR" sz="1400" dirty="0"/>
                    </a:p>
                  </a:txBody>
                  <a:tcPr marL="73969" marR="73969"/>
                </a:tc>
                <a:tc>
                  <a:txBody>
                    <a:bodyPr/>
                    <a:lstStyle/>
                    <a:p>
                      <a:r>
                        <a:rPr lang="el-GR" sz="1400" dirty="0" smtClean="0"/>
                        <a:t>1100</a:t>
                      </a:r>
                      <a:endParaRPr lang="el-GR" sz="1400" dirty="0"/>
                    </a:p>
                  </a:txBody>
                  <a:tcPr marL="73969" marR="7396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Wheelchair</a:t>
                      </a:r>
                      <a:endParaRPr lang="el-GR" sz="1400" dirty="0"/>
                    </a:p>
                  </a:txBody>
                  <a:tcPr marL="73969" marR="7396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l-GR" sz="1400" dirty="0"/>
                    </a:p>
                  </a:txBody>
                  <a:tcPr marL="73969" marR="739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6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User5</a:t>
                      </a:r>
                      <a:endParaRPr lang="el-GR" sz="1400" dirty="0"/>
                    </a:p>
                  </a:txBody>
                  <a:tcPr marL="73969" marR="7396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13,000m</a:t>
                      </a:r>
                      <a:endParaRPr lang="el-GR" sz="1400" dirty="0"/>
                    </a:p>
                  </a:txBody>
                  <a:tcPr marL="73969" marR="73969"/>
                </a:tc>
                <a:tc>
                  <a:txBody>
                    <a:bodyPr/>
                    <a:lstStyle/>
                    <a:p>
                      <a:r>
                        <a:rPr lang="el-GR" sz="1400" dirty="0" smtClean="0"/>
                        <a:t>13000</a:t>
                      </a:r>
                      <a:endParaRPr lang="el-GR" sz="1400" dirty="0"/>
                    </a:p>
                  </a:txBody>
                  <a:tcPr marL="73969" marR="7396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Bicycle</a:t>
                      </a:r>
                      <a:endParaRPr lang="el-GR" sz="1400" dirty="0"/>
                    </a:p>
                  </a:txBody>
                  <a:tcPr marL="73969" marR="7396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l-GR" sz="1400" dirty="0"/>
                    </a:p>
                  </a:txBody>
                  <a:tcPr marL="73969" marR="739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67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User6</a:t>
                      </a:r>
                      <a:endParaRPr lang="el-GR" sz="1400" dirty="0"/>
                    </a:p>
                  </a:txBody>
                  <a:tcPr marL="73969" marR="7396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4,500m</a:t>
                      </a:r>
                      <a:endParaRPr lang="el-GR" sz="1400" dirty="0"/>
                    </a:p>
                  </a:txBody>
                  <a:tcPr marL="73969" marR="73969"/>
                </a:tc>
                <a:tc>
                  <a:txBody>
                    <a:bodyPr/>
                    <a:lstStyle/>
                    <a:p>
                      <a:r>
                        <a:rPr lang="el-GR" sz="1400" dirty="0" smtClean="0"/>
                        <a:t>4500</a:t>
                      </a:r>
                      <a:endParaRPr lang="el-GR" sz="1400" dirty="0"/>
                    </a:p>
                  </a:txBody>
                  <a:tcPr marL="73969" marR="7396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Pedestrian</a:t>
                      </a:r>
                      <a:endParaRPr lang="el-GR" sz="1400" dirty="0"/>
                    </a:p>
                  </a:txBody>
                  <a:tcPr marL="73969" marR="73969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l-GR" sz="1400" dirty="0"/>
                    </a:p>
                  </a:txBody>
                  <a:tcPr marL="73969" marR="7396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05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3287.pcdn.co/wp-content/uploads/2014/09/dexmedi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30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2809</TotalTime>
  <Words>174</Words>
  <Application>Microsoft Office PowerPoint</Application>
  <PresentationFormat>Widescreen</PresentationFormat>
  <Paragraphs>103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Wingdings 3</vt:lpstr>
      <vt:lpstr>Ion</vt:lpstr>
      <vt:lpstr>ΣΔΥ60 – ΓΕ5</vt:lpstr>
      <vt:lpstr>Desktop Application</vt:lpstr>
      <vt:lpstr>Mobile Application</vt:lpstr>
      <vt:lpstr>User Background </vt:lpstr>
      <vt:lpstr>PowerPoint Presentation</vt:lpstr>
      <vt:lpstr>Motivation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SDY 60 - 5</dc:title>
  <dc:creator>Skikos Georgios</dc:creator>
  <cp:lastModifiedBy>Aravanis Giannis</cp:lastModifiedBy>
  <cp:revision>123</cp:revision>
  <dcterms:created xsi:type="dcterms:W3CDTF">2018-04-16T08:50:10Z</dcterms:created>
  <dcterms:modified xsi:type="dcterms:W3CDTF">2018-04-28T07:38:00Z</dcterms:modified>
</cp:coreProperties>
</file>